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9" d="100"/>
          <a:sy n="69" d="100"/>
        </p:scale>
        <p:origin x="756" y="6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572378" y="2099763"/>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dirty="0" smtClean="0">
                <a:solidFill>
                  <a:schemeClr val="accent6"/>
                </a:solidFill>
                <a:latin typeface="Arial Narrow" panose="020B0606020202030204" pitchFamily="34" charset="0"/>
                <a:ea typeface="Arial"/>
                <a:cs typeface="Arial"/>
                <a:sym typeface="Arial"/>
              </a:rPr>
              <a:t>“An </a:t>
            </a:r>
            <a:r>
              <a:rPr lang="en-US" sz="4000" b="1" dirty="0">
                <a:solidFill>
                  <a:schemeClr val="accent6"/>
                </a:solidFill>
                <a:latin typeface="Arial Narrow" panose="020B0606020202030204" pitchFamily="34" charset="0"/>
                <a:ea typeface="Arial"/>
                <a:cs typeface="Arial"/>
                <a:sym typeface="Arial"/>
              </a:rPr>
              <a:t>End-to-End Data Science Project with </a:t>
            </a:r>
            <a:r>
              <a:rPr lang="en-US" sz="4000" b="1" dirty="0" err="1" smtClean="0">
                <a:solidFill>
                  <a:schemeClr val="accent6"/>
                </a:solidFill>
                <a:latin typeface="Arial Narrow" panose="020B0606020202030204" pitchFamily="34" charset="0"/>
                <a:ea typeface="Arial"/>
                <a:cs typeface="Arial"/>
                <a:sym typeface="Arial"/>
              </a:rPr>
              <a:t>ChatGPT</a:t>
            </a:r>
            <a:r>
              <a:rPr lang="en-US" sz="4000" b="1" dirty="0" smtClean="0">
                <a:solidFill>
                  <a:schemeClr val="accent6"/>
                </a:solidFill>
                <a:latin typeface="Arial Narrow" panose="020B0606020202030204" pitchFamily="34" charset="0"/>
                <a:ea typeface="Arial"/>
                <a:cs typeface="Arial"/>
                <a:sym typeface="Arial"/>
              </a:rPr>
              <a:t>”</a:t>
            </a:r>
            <a:endParaRPr dirty="0">
              <a:solidFill>
                <a:schemeClr val="accent6"/>
              </a:solidFill>
              <a:latin typeface="Arial Narrow" panose="020B0606020202030204" pitchFamily="34" charset="0"/>
            </a:endParaRPr>
          </a:p>
        </p:txBody>
      </p:sp>
      <p:sp>
        <p:nvSpPr>
          <p:cNvPr id="92" name="Google Shape;92;p13"/>
          <p:cNvSpPr txBox="1"/>
          <p:nvPr/>
        </p:nvSpPr>
        <p:spPr>
          <a:xfrm>
            <a:off x="-218946" y="1056776"/>
            <a:ext cx="12726648" cy="52318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b="1" i="0" u="none" strike="noStrike" cap="none" dirty="0">
                <a:solidFill>
                  <a:srgbClr val="2F5496"/>
                </a:solidFill>
                <a:latin typeface="Arial"/>
                <a:ea typeface="Arial"/>
                <a:cs typeface="Arial"/>
                <a:sym typeface="Arial"/>
              </a:rPr>
              <a:t>TSP- AI ML Fundamentals (Capstone Project)</a:t>
            </a:r>
            <a:endParaRPr sz="1200" dirty="0"/>
          </a:p>
        </p:txBody>
      </p:sp>
      <p:sp>
        <p:nvSpPr>
          <p:cNvPr id="93" name="Google Shape;93;p13"/>
          <p:cNvSpPr txBox="1"/>
          <p:nvPr/>
        </p:nvSpPr>
        <p:spPr>
          <a:xfrm>
            <a:off x="1723871" y="3579279"/>
            <a:ext cx="9039066" cy="107717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i="0" u="none" strike="noStrike" cap="none" dirty="0">
                <a:solidFill>
                  <a:srgbClr val="2F5496"/>
                </a:solidFill>
                <a:latin typeface="Arial"/>
                <a:ea typeface="Arial"/>
                <a:cs typeface="Arial"/>
                <a:sym typeface="Arial"/>
              </a:rPr>
              <a:t>Presented By</a:t>
            </a:r>
            <a:r>
              <a:rPr lang="en-US" sz="1800" b="1" i="0" u="none" strike="noStrike" cap="none" dirty="0" smtClean="0">
                <a:solidFill>
                  <a:srgbClr val="2F5496"/>
                </a:solidFill>
                <a:latin typeface="Arial"/>
                <a:ea typeface="Arial"/>
                <a:cs typeface="Arial"/>
                <a:sym typeface="Arial"/>
              </a:rPr>
              <a:t>:</a:t>
            </a:r>
          </a:p>
          <a:p>
            <a:pPr marL="0" marR="0" lvl="0" indent="0" algn="l" rtl="0">
              <a:spcBef>
                <a:spcPts val="0"/>
              </a:spcBef>
              <a:spcAft>
                <a:spcPts val="0"/>
              </a:spcAft>
              <a:buNone/>
            </a:pPr>
            <a:endParaRPr sz="1200" dirty="0"/>
          </a:p>
          <a:p>
            <a:pPr marL="0" marR="0" lvl="0" indent="0" algn="l" rtl="0">
              <a:spcBef>
                <a:spcPts val="0"/>
              </a:spcBef>
              <a:spcAft>
                <a:spcPts val="0"/>
              </a:spcAft>
              <a:buNone/>
            </a:pPr>
            <a:r>
              <a:rPr lang="en-US" sz="1800" b="1" dirty="0">
                <a:solidFill>
                  <a:srgbClr val="2F5496"/>
                </a:solidFill>
                <a:latin typeface="Arial"/>
                <a:ea typeface="Arial"/>
                <a:cs typeface="Arial"/>
                <a:sym typeface="Arial"/>
              </a:rPr>
              <a:t> </a:t>
            </a:r>
            <a:r>
              <a:rPr lang="en-US" sz="1600" b="1" dirty="0" smtClean="0">
                <a:solidFill>
                  <a:srgbClr val="2F5496"/>
                </a:solidFill>
                <a:sym typeface="Arial"/>
              </a:rPr>
              <a:t>               NAME:   </a:t>
            </a:r>
            <a:r>
              <a:rPr lang="en-US" sz="1600" b="1" dirty="0" smtClean="0">
                <a:solidFill>
                  <a:srgbClr val="2F5496"/>
                </a:solidFill>
              </a:rPr>
              <a:t>NITHIYAPRAKASH S</a:t>
            </a:r>
            <a:endParaRPr lang="en-US" sz="1600" b="1" dirty="0" smtClean="0">
              <a:solidFill>
                <a:srgbClr val="2F5496"/>
              </a:solidFill>
              <a:sym typeface="Arial"/>
            </a:endParaRPr>
          </a:p>
          <a:p>
            <a:pPr marL="0" marR="0" lvl="0" indent="0" algn="l" rtl="0">
              <a:spcBef>
                <a:spcPts val="0"/>
              </a:spcBef>
              <a:spcAft>
                <a:spcPts val="0"/>
              </a:spcAft>
              <a:buNone/>
            </a:pPr>
            <a:r>
              <a:rPr lang="en-US" sz="1600" b="1" dirty="0" smtClean="0">
                <a:solidFill>
                  <a:srgbClr val="2F5496"/>
                </a:solidFill>
              </a:rPr>
              <a:t>                NM ID:</a:t>
            </a:r>
            <a:r>
              <a:rPr lang="en-US" sz="1600" b="1" dirty="0" smtClean="0">
                <a:solidFill>
                  <a:srgbClr val="2F5496"/>
                </a:solidFill>
                <a:sym typeface="Arial"/>
              </a:rPr>
              <a:t>    </a:t>
            </a:r>
            <a:r>
              <a:rPr lang="en-US" sz="1600" b="1" dirty="0" smtClean="0">
                <a:solidFill>
                  <a:srgbClr val="2F5496"/>
                </a:solidFill>
                <a:sym typeface="Arial"/>
              </a:rPr>
              <a:t>au810021114313</a:t>
            </a:r>
            <a:endParaRPr lang="en-US" sz="1600" b="1" dirty="0" smtClean="0">
              <a:solidFill>
                <a:srgbClr val="2F5496"/>
              </a:solidFill>
              <a:sym typeface="Arial"/>
            </a:endParaRPr>
          </a:p>
        </p:txBody>
      </p:sp>
      <p:sp>
        <p:nvSpPr>
          <p:cNvPr id="94" name="Google Shape;94;p13"/>
          <p:cNvSpPr txBox="1"/>
          <p:nvPr/>
        </p:nvSpPr>
        <p:spPr>
          <a:xfrm>
            <a:off x="1723871" y="4712932"/>
            <a:ext cx="8259580" cy="64629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dirty="0">
                <a:solidFill>
                  <a:srgbClr val="2F5496"/>
                </a:solidFill>
                <a:sym typeface="Arial"/>
              </a:rPr>
              <a:t>Guided By: </a:t>
            </a:r>
            <a:endParaRPr lang="en-US" sz="1800" b="1" dirty="0" smtClean="0">
              <a:solidFill>
                <a:srgbClr val="2F5496"/>
              </a:solidFill>
              <a:sym typeface="Arial"/>
            </a:endParaRPr>
          </a:p>
          <a:p>
            <a:pPr marL="0" marR="0" lvl="0" indent="0" algn="l" rtl="0">
              <a:spcBef>
                <a:spcPts val="0"/>
              </a:spcBef>
              <a:spcAft>
                <a:spcPts val="0"/>
              </a:spcAft>
              <a:buNone/>
            </a:pPr>
            <a:r>
              <a:rPr lang="en-US" sz="1800" b="1" dirty="0">
                <a:solidFill>
                  <a:srgbClr val="2F5496"/>
                </a:solidFill>
              </a:rPr>
              <a:t> </a:t>
            </a:r>
            <a:r>
              <a:rPr lang="en-US" sz="1800" b="1" dirty="0" smtClean="0">
                <a:solidFill>
                  <a:srgbClr val="2F5496"/>
                </a:solidFill>
              </a:rPr>
              <a:t>                  </a:t>
            </a:r>
            <a:r>
              <a:rPr lang="en-US" sz="1800" b="1" dirty="0" err="1" smtClean="0">
                <a:solidFill>
                  <a:srgbClr val="2F5496"/>
                </a:solidFill>
                <a:sym typeface="Arial"/>
              </a:rPr>
              <a:t>Ramar</a:t>
            </a:r>
            <a:r>
              <a:rPr lang="en-US" sz="1800" b="1" dirty="0" smtClean="0">
                <a:solidFill>
                  <a:srgbClr val="2F5496"/>
                </a:solidFill>
                <a:sym typeface="Arial"/>
              </a:rPr>
              <a:t> </a:t>
            </a:r>
            <a:r>
              <a:rPr lang="en-US" sz="1800" b="1" dirty="0">
                <a:solidFill>
                  <a:srgbClr val="2F5496"/>
                </a:solidFill>
                <a:sym typeface="Arial"/>
              </a:rPr>
              <a:t>Bose Sr. AI Master Trainer   </a:t>
            </a:r>
            <a:endParaRPr sz="1200" dirty="0"/>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t>© </a:t>
            </a:r>
            <a:r>
              <a:rPr lang="en-US" dirty="0" err="1"/>
              <a:t>Edunet</a:t>
            </a:r>
            <a:r>
              <a:rPr lang="en-US" dirty="0"/>
              <a:t> Foundation. All rights reserved.</a:t>
            </a:r>
            <a:endParaRPr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3600" b="1" dirty="0">
                <a:solidFill>
                  <a:schemeClr val="accent6"/>
                </a:solidFill>
                <a:latin typeface="Arial"/>
                <a:ea typeface="Arial"/>
                <a:cs typeface="Arial"/>
                <a:sym typeface="Arial"/>
              </a:rPr>
              <a:t>References</a:t>
            </a:r>
            <a:endParaRPr sz="4800" dirty="0">
              <a:solidFill>
                <a:schemeClr val="accent6"/>
              </a:solidFill>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sz="1800" dirty="0">
                <a:latin typeface="Times New Roman"/>
                <a:ea typeface="Times New Roman"/>
                <a:cs typeface="Times New Roman"/>
                <a:sym typeface="Times New Roman"/>
              </a:rPr>
              <a:t>Project </a:t>
            </a:r>
            <a:r>
              <a:rPr lang="en-US" sz="1800" dirty="0" err="1">
                <a:latin typeface="Times New Roman"/>
                <a:ea typeface="Times New Roman"/>
                <a:cs typeface="Times New Roman"/>
                <a:sym typeface="Times New Roman"/>
              </a:rPr>
              <a:t>Github</a:t>
            </a:r>
            <a:r>
              <a:rPr lang="en-US" sz="1800" dirty="0">
                <a:latin typeface="Times New Roman"/>
                <a:ea typeface="Times New Roman"/>
                <a:cs typeface="Times New Roman"/>
                <a:sym typeface="Times New Roman"/>
              </a:rPr>
              <a:t> link, </a:t>
            </a:r>
            <a:r>
              <a:rPr lang="en-US" sz="1800" dirty="0" err="1">
                <a:latin typeface="Times New Roman"/>
                <a:ea typeface="Times New Roman"/>
                <a:cs typeface="Times New Roman"/>
                <a:sym typeface="Times New Roman"/>
              </a:rPr>
              <a:t>Ramar</a:t>
            </a:r>
            <a:r>
              <a:rPr lang="en-US" sz="1800" dirty="0">
                <a:latin typeface="Times New Roman"/>
                <a:ea typeface="Times New Roman"/>
                <a:cs typeface="Times New Roman"/>
                <a:sym typeface="Times New Roman"/>
              </a:rPr>
              <a:t> Bose , 2024</a:t>
            </a:r>
            <a:endParaRPr sz="1800" dirty="0">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sz="1800" dirty="0">
                <a:latin typeface="Times New Roman"/>
                <a:ea typeface="Times New Roman"/>
                <a:cs typeface="Times New Roman"/>
                <a:sym typeface="Times New Roman"/>
              </a:rPr>
              <a:t>Project video recorded link (</a:t>
            </a:r>
            <a:r>
              <a:rPr lang="en-US" sz="1800" dirty="0" err="1">
                <a:latin typeface="Times New Roman"/>
                <a:ea typeface="Times New Roman"/>
                <a:cs typeface="Times New Roman"/>
                <a:sym typeface="Times New Roman"/>
              </a:rPr>
              <a:t>youtube</a:t>
            </a:r>
            <a:r>
              <a:rPr lang="en-US" sz="1800" dirty="0">
                <a:latin typeface="Times New Roman"/>
                <a:ea typeface="Times New Roman"/>
                <a:cs typeface="Times New Roman"/>
                <a:sym typeface="Times New Roman"/>
              </a:rPr>
              <a:t>/</a:t>
            </a:r>
            <a:r>
              <a:rPr lang="en-US" sz="1800" dirty="0" err="1">
                <a:latin typeface="Times New Roman"/>
                <a:ea typeface="Times New Roman"/>
                <a:cs typeface="Times New Roman"/>
                <a:sym typeface="Times New Roman"/>
              </a:rPr>
              <a:t>github</a:t>
            </a:r>
            <a:r>
              <a:rPr lang="en-US" sz="1800" dirty="0">
                <a:latin typeface="Times New Roman"/>
                <a:ea typeface="Times New Roman"/>
                <a:cs typeface="Times New Roman"/>
                <a:sym typeface="Times New Roman"/>
              </a:rPr>
              <a:t>), </a:t>
            </a:r>
            <a:r>
              <a:rPr lang="en-US" sz="1800" dirty="0" err="1">
                <a:latin typeface="Times New Roman"/>
                <a:ea typeface="Times New Roman"/>
                <a:cs typeface="Times New Roman"/>
                <a:sym typeface="Times New Roman"/>
              </a:rPr>
              <a:t>Ramar</a:t>
            </a:r>
            <a:r>
              <a:rPr lang="en-US" sz="1800" dirty="0">
                <a:latin typeface="Times New Roman"/>
                <a:ea typeface="Times New Roman"/>
                <a:cs typeface="Times New Roman"/>
                <a:sym typeface="Times New Roman"/>
              </a:rPr>
              <a:t> Bose , 2024</a:t>
            </a:r>
            <a:endParaRPr sz="1800" dirty="0">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sz="1800" dirty="0">
                <a:latin typeface="Times New Roman"/>
                <a:ea typeface="Times New Roman"/>
                <a:cs typeface="Times New Roman"/>
                <a:sym typeface="Times New Roman"/>
              </a:rPr>
              <a:t>Project PPT &amp; Report </a:t>
            </a:r>
            <a:r>
              <a:rPr lang="en-US" sz="1800" dirty="0" err="1">
                <a:latin typeface="Times New Roman"/>
                <a:ea typeface="Times New Roman"/>
                <a:cs typeface="Times New Roman"/>
                <a:sym typeface="Times New Roman"/>
              </a:rPr>
              <a:t>github</a:t>
            </a:r>
            <a:r>
              <a:rPr lang="en-US" sz="1800" dirty="0">
                <a:latin typeface="Times New Roman"/>
                <a:ea typeface="Times New Roman"/>
                <a:cs typeface="Times New Roman"/>
                <a:sym typeface="Times New Roman"/>
              </a:rPr>
              <a:t> link, </a:t>
            </a:r>
            <a:r>
              <a:rPr lang="en-US" sz="1800" dirty="0" err="1">
                <a:latin typeface="Times New Roman"/>
                <a:ea typeface="Times New Roman"/>
                <a:cs typeface="Times New Roman"/>
                <a:sym typeface="Times New Roman"/>
              </a:rPr>
              <a:t>Ramar</a:t>
            </a:r>
            <a:r>
              <a:rPr lang="en-US" sz="1800" dirty="0">
                <a:latin typeface="Times New Roman"/>
                <a:ea typeface="Times New Roman"/>
                <a:cs typeface="Times New Roman"/>
                <a:sym typeface="Times New Roman"/>
              </a:rPr>
              <a:t> Bose , 2024 </a:t>
            </a:r>
            <a:endParaRPr sz="1800" dirty="0">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dirty="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dirty="0">
                <a:solidFill>
                  <a:schemeClr val="accent6"/>
                </a:solidFill>
                <a:latin typeface="Arial"/>
                <a:ea typeface="Arial"/>
                <a:cs typeface="Arial"/>
                <a:sym typeface="Arial"/>
              </a:rPr>
              <a:t>THANK YOU</a:t>
            </a:r>
            <a:endParaRPr dirty="0">
              <a:solidFill>
                <a:schemeClr val="accent6"/>
              </a:solidFill>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sz="3600" b="1" dirty="0" smtClean="0">
                <a:solidFill>
                  <a:schemeClr val="accent6"/>
                </a:solidFill>
                <a:latin typeface="Arial"/>
                <a:ea typeface="Arial"/>
                <a:cs typeface="Arial"/>
                <a:sym typeface="Arial"/>
              </a:rPr>
              <a:t/>
            </a:r>
            <a:br>
              <a:rPr lang="en-US" sz="3600" b="1" dirty="0" smtClean="0">
                <a:solidFill>
                  <a:schemeClr val="accent6"/>
                </a:solidFill>
                <a:latin typeface="Arial"/>
                <a:ea typeface="Arial"/>
                <a:cs typeface="Arial"/>
                <a:sym typeface="Arial"/>
              </a:rPr>
            </a:br>
            <a:r>
              <a:rPr lang="en-US" sz="3600" b="1" dirty="0" smtClean="0">
                <a:solidFill>
                  <a:schemeClr val="accent6"/>
                </a:solidFill>
                <a:latin typeface="Arial"/>
                <a:ea typeface="Arial"/>
                <a:cs typeface="Arial"/>
                <a:sym typeface="Arial"/>
              </a:rPr>
              <a:t>OUTLINE:</a:t>
            </a:r>
            <a:endParaRPr sz="3600" dirty="0">
              <a:solidFill>
                <a:schemeClr val="accent6"/>
              </a:solidFill>
            </a:endParaRPr>
          </a:p>
        </p:txBody>
      </p:sp>
      <p:sp>
        <p:nvSpPr>
          <p:cNvPr id="101" name="Google Shape;101;p14"/>
          <p:cNvSpPr txBox="1">
            <a:spLocks noGrp="1"/>
          </p:cNvSpPr>
          <p:nvPr>
            <p:ph type="body" idx="1"/>
          </p:nvPr>
        </p:nvSpPr>
        <p:spPr>
          <a:xfrm>
            <a:off x="2078182" y="1524000"/>
            <a:ext cx="9779038" cy="53340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dirty="0">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dirty="0">
                <a:latin typeface="Arial"/>
                <a:ea typeface="Arial"/>
                <a:cs typeface="Arial"/>
                <a:sym typeface="Arial"/>
              </a:rPr>
              <a:t>Problem Statement </a:t>
            </a:r>
            <a:endParaRPr dirty="0"/>
          </a:p>
          <a:p>
            <a:pPr marL="228600" lvl="0" indent="-228600" algn="l" rtl="0">
              <a:lnSpc>
                <a:spcPct val="90000"/>
              </a:lnSpc>
              <a:spcBef>
                <a:spcPts val="1000"/>
              </a:spcBef>
              <a:spcAft>
                <a:spcPts val="0"/>
              </a:spcAft>
              <a:buClr>
                <a:schemeClr val="dk1"/>
              </a:buClr>
              <a:buSzPts val="2000"/>
              <a:buChar char="•"/>
            </a:pPr>
            <a:r>
              <a:rPr lang="en-US" sz="2000" b="1" dirty="0">
                <a:latin typeface="Arial"/>
                <a:ea typeface="Arial"/>
                <a:cs typeface="Arial"/>
                <a:sym typeface="Arial"/>
              </a:rPr>
              <a:t>Proposed System/Solution</a:t>
            </a:r>
            <a:endParaRPr dirty="0">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dirty="0">
                <a:latin typeface="Arial"/>
                <a:ea typeface="Arial"/>
                <a:cs typeface="Arial"/>
                <a:sym typeface="Arial"/>
              </a:rPr>
              <a:t>Algorithm &amp; Deployment  </a:t>
            </a:r>
            <a:endParaRPr dirty="0"/>
          </a:p>
          <a:p>
            <a:pPr marL="228600" lvl="0" indent="-228600" algn="l" rtl="0">
              <a:lnSpc>
                <a:spcPct val="90000"/>
              </a:lnSpc>
              <a:spcBef>
                <a:spcPts val="1000"/>
              </a:spcBef>
              <a:spcAft>
                <a:spcPts val="0"/>
              </a:spcAft>
              <a:buClr>
                <a:schemeClr val="dk1"/>
              </a:buClr>
              <a:buSzPts val="2000"/>
              <a:buChar char="•"/>
            </a:pPr>
            <a:r>
              <a:rPr lang="en-US" sz="2000" b="1" dirty="0">
                <a:latin typeface="Arial"/>
                <a:ea typeface="Arial"/>
                <a:cs typeface="Arial"/>
                <a:sym typeface="Arial"/>
              </a:rPr>
              <a:t>GitHub Link</a:t>
            </a:r>
            <a:endParaRPr dirty="0"/>
          </a:p>
          <a:p>
            <a:pPr marL="228600" lvl="0" indent="-228600" algn="l" rtl="0">
              <a:lnSpc>
                <a:spcPct val="90000"/>
              </a:lnSpc>
              <a:spcBef>
                <a:spcPts val="1000"/>
              </a:spcBef>
              <a:spcAft>
                <a:spcPts val="0"/>
              </a:spcAft>
              <a:buClr>
                <a:schemeClr val="dk1"/>
              </a:buClr>
              <a:buSzPts val="2000"/>
              <a:buChar char="•"/>
            </a:pPr>
            <a:r>
              <a:rPr lang="en-US" sz="2000" b="1" dirty="0">
                <a:latin typeface="Arial"/>
                <a:ea typeface="Arial"/>
                <a:cs typeface="Arial"/>
                <a:sym typeface="Arial"/>
              </a:rPr>
              <a:t>Project Demo(photos / videos)</a:t>
            </a:r>
            <a:endParaRPr dirty="0">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dirty="0">
                <a:latin typeface="Arial"/>
                <a:ea typeface="Arial"/>
                <a:cs typeface="Arial"/>
                <a:sym typeface="Arial"/>
              </a:rPr>
              <a:t>Conclusion</a:t>
            </a:r>
            <a:endParaRPr dirty="0">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dirty="0">
                <a:latin typeface="Arial"/>
                <a:ea typeface="Arial"/>
                <a:cs typeface="Arial"/>
                <a:sym typeface="Arial"/>
              </a:rPr>
              <a:t>Future Scope</a:t>
            </a:r>
            <a:endParaRPr dirty="0"/>
          </a:p>
          <a:p>
            <a:pPr marL="228600" lvl="0" indent="-228600" algn="l" rtl="0">
              <a:lnSpc>
                <a:spcPct val="90000"/>
              </a:lnSpc>
              <a:spcBef>
                <a:spcPts val="1000"/>
              </a:spcBef>
              <a:spcAft>
                <a:spcPts val="0"/>
              </a:spcAft>
              <a:buClr>
                <a:schemeClr val="dk1"/>
              </a:buClr>
              <a:buSzPts val="2000"/>
              <a:buChar char="•"/>
            </a:pPr>
            <a:r>
              <a:rPr lang="en-US" sz="2000" b="1" dirty="0">
                <a:latin typeface="Arial"/>
                <a:ea typeface="Arial"/>
                <a:cs typeface="Arial"/>
                <a:sym typeface="Arial"/>
              </a:rPr>
              <a:t>References</a:t>
            </a:r>
            <a:endParaRPr dirty="0"/>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dirty="0">
                <a:solidFill>
                  <a:schemeClr val="accent6"/>
                </a:solidFill>
                <a:latin typeface="Arial"/>
                <a:ea typeface="Arial"/>
                <a:cs typeface="Arial"/>
                <a:sym typeface="Arial"/>
              </a:rPr>
              <a:t>Problem Statement</a:t>
            </a:r>
            <a:endParaRPr sz="4400" dirty="0">
              <a:solidFill>
                <a:schemeClr val="accent6"/>
              </a:solidFill>
            </a:endParaRPr>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dirty="0">
                <a:latin typeface="Arial"/>
                <a:ea typeface="Arial"/>
                <a:cs typeface="Arial"/>
                <a:sym typeface="Arial"/>
              </a:rPr>
              <a:t>This project aims to create a loan approval system using machine learning and </a:t>
            </a:r>
            <a:r>
              <a:rPr lang="en-US" sz="2600" dirty="0" err="1">
                <a:latin typeface="Arial"/>
                <a:ea typeface="Arial"/>
                <a:cs typeface="Arial"/>
                <a:sym typeface="Arial"/>
              </a:rPr>
              <a:t>ChatGPT's</a:t>
            </a:r>
            <a:r>
              <a:rPr lang="en-US" sz="2600" dirty="0">
                <a:latin typeface="Arial"/>
                <a:ea typeface="Arial"/>
                <a:cs typeface="Arial"/>
                <a:sym typeface="Arial"/>
              </a:rPr>
              <a:t> NLP. It will analyze past loan data to predict creditworthiness for new applicants. Integrating </a:t>
            </a:r>
            <a:r>
              <a:rPr lang="en-US" sz="2600" dirty="0" err="1">
                <a:latin typeface="Arial"/>
                <a:ea typeface="Arial"/>
                <a:cs typeface="Arial"/>
                <a:sym typeface="Arial"/>
              </a:rPr>
              <a:t>ChatGPT</a:t>
            </a:r>
            <a:r>
              <a:rPr lang="en-US" sz="2600" dirty="0">
                <a:latin typeface="Arial"/>
                <a:ea typeface="Arial"/>
                <a:cs typeface="Arial"/>
                <a:sym typeface="Arial"/>
              </a:rPr>
              <a:t> automates customer interactions, improving the loan application process. By combining analytics with conversational AI, it aims to boost accuracy and speed of approvals, enhancing the user experience for applicants and loan officers.</a:t>
            </a:r>
            <a:endParaRPr dirty="0"/>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dirty="0">
                <a:solidFill>
                  <a:schemeClr val="accent6"/>
                </a:solidFill>
                <a:latin typeface="Arial"/>
                <a:ea typeface="Arial"/>
                <a:cs typeface="Arial"/>
                <a:sym typeface="Arial"/>
              </a:rPr>
              <a:t>Proposed Solution</a:t>
            </a:r>
            <a:endParaRPr sz="4400" dirty="0">
              <a:solidFill>
                <a:schemeClr val="accent6"/>
              </a:solidFill>
            </a:endParaRPr>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dirty="0">
                <a:latin typeface="Arial"/>
                <a:ea typeface="Arial"/>
                <a:cs typeface="Arial"/>
                <a:sym typeface="Arial"/>
              </a:rPr>
              <a:t>The proposed end-to-end data science project with </a:t>
            </a:r>
            <a:r>
              <a:rPr lang="en-US" sz="2600" dirty="0" err="1">
                <a:latin typeface="Arial"/>
                <a:ea typeface="Arial"/>
                <a:cs typeface="Arial"/>
                <a:sym typeface="Arial"/>
              </a:rPr>
              <a:t>ChatGPT</a:t>
            </a:r>
            <a:r>
              <a:rPr lang="en-US" sz="2600" dirty="0">
                <a:latin typeface="Arial"/>
                <a:ea typeface="Arial"/>
                <a:cs typeface="Arial"/>
                <a:sym typeface="Arial"/>
              </a:rPr>
              <a:t> and a loan dataset involves data preprocessing, feature engineering, and training a machine learning model for loan approval prediction. Integration of </a:t>
            </a:r>
            <a:r>
              <a:rPr lang="en-US" sz="2600" dirty="0" err="1">
                <a:latin typeface="Arial"/>
                <a:ea typeface="Arial"/>
                <a:cs typeface="Arial"/>
                <a:sym typeface="Arial"/>
              </a:rPr>
              <a:t>ChatGPT</a:t>
            </a:r>
            <a:r>
              <a:rPr lang="en-US" sz="2600" dirty="0">
                <a:latin typeface="Arial"/>
                <a:ea typeface="Arial"/>
                <a:cs typeface="Arial"/>
                <a:sym typeface="Arial"/>
              </a:rPr>
              <a:t> enables a conversational interface for user inquiries and assistance. Thorough testing ensures model accuracy in real-world scenarios.</a:t>
            </a:r>
            <a:endParaRPr dirty="0"/>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dirty="0">
                <a:solidFill>
                  <a:schemeClr val="accent6"/>
                </a:solidFill>
                <a:latin typeface="Arial"/>
                <a:ea typeface="Arial"/>
                <a:cs typeface="Arial"/>
                <a:sym typeface="Arial"/>
              </a:rPr>
              <a:t>Algorithm &amp; Deployment</a:t>
            </a:r>
            <a:endParaRPr dirty="0">
              <a:solidFill>
                <a:schemeClr val="accent6"/>
              </a:solidFill>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dirty="0">
                <a:latin typeface="Arial"/>
                <a:ea typeface="Arial"/>
                <a:cs typeface="Arial"/>
                <a:sym typeface="Arial"/>
              </a:rPr>
              <a:t>Data preprocessing: Clean and prepare loan dataset, handle missing values and outliers.</a:t>
            </a:r>
            <a:endParaRPr dirty="0"/>
          </a:p>
          <a:p>
            <a:pPr marL="457200" lvl="0" indent="-457200" algn="l" rtl="0">
              <a:lnSpc>
                <a:spcPct val="90000"/>
              </a:lnSpc>
              <a:spcBef>
                <a:spcPts val="1000"/>
              </a:spcBef>
              <a:spcAft>
                <a:spcPts val="0"/>
              </a:spcAft>
              <a:buClr>
                <a:schemeClr val="dk1"/>
              </a:buClr>
              <a:buSzPts val="2600"/>
              <a:buFont typeface="Arial"/>
              <a:buChar char="•"/>
            </a:pPr>
            <a:r>
              <a:rPr lang="en-US" sz="2600" dirty="0">
                <a:latin typeface="Arial"/>
                <a:ea typeface="Arial"/>
                <a:cs typeface="Arial"/>
                <a:sym typeface="Arial"/>
              </a:rPr>
              <a:t>Feature engineering: Extract relevant information to enhance model performance.</a:t>
            </a:r>
            <a:endParaRPr dirty="0"/>
          </a:p>
          <a:p>
            <a:pPr marL="457200" lvl="0" indent="-457200" algn="l" rtl="0">
              <a:lnSpc>
                <a:spcPct val="90000"/>
              </a:lnSpc>
              <a:spcBef>
                <a:spcPts val="1000"/>
              </a:spcBef>
              <a:spcAft>
                <a:spcPts val="0"/>
              </a:spcAft>
              <a:buClr>
                <a:schemeClr val="dk1"/>
              </a:buClr>
              <a:buSzPts val="2600"/>
              <a:buFont typeface="Arial"/>
              <a:buChar char="•"/>
            </a:pPr>
            <a:r>
              <a:rPr lang="en-US" sz="2600" dirty="0">
                <a:latin typeface="Arial"/>
                <a:ea typeface="Arial"/>
                <a:cs typeface="Arial"/>
                <a:sym typeface="Arial"/>
              </a:rPr>
              <a:t>Machine learning model training: Train model (e.g., logistic regression, random forest) to predict loan approval/rejection based on historical data.</a:t>
            </a:r>
            <a:endParaRPr dirty="0"/>
          </a:p>
          <a:p>
            <a:pPr marL="457200" lvl="0" indent="-457200" algn="l" rtl="0">
              <a:lnSpc>
                <a:spcPct val="90000"/>
              </a:lnSpc>
              <a:spcBef>
                <a:spcPts val="1000"/>
              </a:spcBef>
              <a:spcAft>
                <a:spcPts val="0"/>
              </a:spcAft>
              <a:buClr>
                <a:schemeClr val="dk1"/>
              </a:buClr>
              <a:buSzPts val="2600"/>
              <a:buFont typeface="Arial"/>
              <a:buChar char="•"/>
            </a:pPr>
            <a:r>
              <a:rPr lang="en-US" sz="2600" dirty="0">
                <a:latin typeface="Arial"/>
                <a:ea typeface="Arial"/>
                <a:cs typeface="Arial"/>
                <a:sym typeface="Arial"/>
              </a:rPr>
              <a:t>Integration of </a:t>
            </a:r>
            <a:r>
              <a:rPr lang="en-US" sz="2600" dirty="0" err="1">
                <a:latin typeface="Arial"/>
                <a:ea typeface="Arial"/>
                <a:cs typeface="Arial"/>
                <a:sym typeface="Arial"/>
              </a:rPr>
              <a:t>ChatGPT</a:t>
            </a:r>
            <a:r>
              <a:rPr lang="en-US" sz="2600" dirty="0">
                <a:latin typeface="Arial"/>
                <a:ea typeface="Arial"/>
                <a:cs typeface="Arial"/>
                <a:sym typeface="Arial"/>
              </a:rPr>
              <a:t>: Enable conversational interface for user inquiries and assistance.</a:t>
            </a:r>
            <a:endParaRPr dirty="0"/>
          </a:p>
          <a:p>
            <a:pPr marL="457200" lvl="0" indent="-457200" algn="l" rtl="0">
              <a:lnSpc>
                <a:spcPct val="90000"/>
              </a:lnSpc>
              <a:spcBef>
                <a:spcPts val="1000"/>
              </a:spcBef>
              <a:spcAft>
                <a:spcPts val="0"/>
              </a:spcAft>
              <a:buClr>
                <a:schemeClr val="dk1"/>
              </a:buClr>
              <a:buSzPts val="2600"/>
              <a:buFont typeface="Arial"/>
              <a:buChar char="•"/>
            </a:pPr>
            <a:r>
              <a:rPr lang="en-US" sz="2600" dirty="0">
                <a:latin typeface="Arial"/>
                <a:ea typeface="Arial"/>
                <a:cs typeface="Arial"/>
                <a:sym typeface="Arial"/>
              </a:rPr>
              <a:t>Testing and evaluation: Ensure model accuracy and effectiveness in real-world scenarios.</a:t>
            </a:r>
            <a:endParaRPr dirty="0"/>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fontScale="90000"/>
          </a:bodyPr>
          <a:lstStyle/>
          <a:p>
            <a:pPr marL="0" lvl="0" indent="0" algn="ctr" rtl="0">
              <a:lnSpc>
                <a:spcPct val="90000"/>
              </a:lnSpc>
              <a:spcBef>
                <a:spcPts val="0"/>
              </a:spcBef>
              <a:spcAft>
                <a:spcPts val="0"/>
              </a:spcAft>
              <a:buClr>
                <a:schemeClr val="accent1"/>
              </a:buClr>
              <a:buSzPts val="4400"/>
              <a:buFont typeface="Arial"/>
              <a:buNone/>
            </a:pPr>
            <a:r>
              <a:rPr lang="en-US" sz="4400" b="1" dirty="0" smtClean="0">
                <a:solidFill>
                  <a:schemeClr val="accent1"/>
                </a:solidFill>
                <a:latin typeface="Arial"/>
                <a:ea typeface="Arial"/>
                <a:cs typeface="Arial"/>
                <a:sym typeface="Arial"/>
              </a:rPr>
              <a:t/>
            </a:r>
            <a:br>
              <a:rPr lang="en-US" sz="4400" b="1" dirty="0" smtClean="0">
                <a:solidFill>
                  <a:schemeClr val="accent1"/>
                </a:solidFill>
                <a:latin typeface="Arial"/>
                <a:ea typeface="Arial"/>
                <a:cs typeface="Arial"/>
                <a:sym typeface="Arial"/>
              </a:rPr>
            </a:br>
            <a:r>
              <a:rPr lang="en-US" sz="4400" b="1" dirty="0">
                <a:solidFill>
                  <a:schemeClr val="accent1"/>
                </a:solidFill>
                <a:latin typeface="Arial"/>
                <a:ea typeface="Arial"/>
                <a:cs typeface="Arial"/>
                <a:sym typeface="Arial"/>
              </a:rPr>
              <a:t/>
            </a:r>
            <a:br>
              <a:rPr lang="en-US" sz="4400" b="1" dirty="0">
                <a:solidFill>
                  <a:schemeClr val="accent1"/>
                </a:solidFill>
                <a:latin typeface="Arial"/>
                <a:ea typeface="Arial"/>
                <a:cs typeface="Arial"/>
                <a:sym typeface="Arial"/>
              </a:rPr>
            </a:br>
            <a:r>
              <a:rPr lang="en-US" sz="4400" b="1" dirty="0" smtClean="0">
                <a:solidFill>
                  <a:schemeClr val="accent1"/>
                </a:solidFill>
                <a:latin typeface="Arial"/>
                <a:ea typeface="Arial"/>
                <a:cs typeface="Arial"/>
                <a:sym typeface="Arial"/>
              </a:rPr>
              <a:t/>
            </a:r>
            <a:br>
              <a:rPr lang="en-US" sz="4400" b="1" dirty="0" smtClean="0">
                <a:solidFill>
                  <a:schemeClr val="accent1"/>
                </a:solidFill>
                <a:latin typeface="Arial"/>
                <a:ea typeface="Arial"/>
                <a:cs typeface="Arial"/>
                <a:sym typeface="Arial"/>
              </a:rPr>
            </a:br>
            <a:r>
              <a:rPr lang="en-US" sz="4400" b="1" dirty="0">
                <a:solidFill>
                  <a:schemeClr val="accent1"/>
                </a:solidFill>
                <a:latin typeface="Arial"/>
                <a:ea typeface="Arial"/>
                <a:cs typeface="Arial"/>
                <a:sym typeface="Arial"/>
              </a:rPr>
              <a:t/>
            </a:r>
            <a:br>
              <a:rPr lang="en-US" sz="4400" b="1" dirty="0">
                <a:solidFill>
                  <a:schemeClr val="accent1"/>
                </a:solidFill>
                <a:latin typeface="Arial"/>
                <a:ea typeface="Arial"/>
                <a:cs typeface="Arial"/>
                <a:sym typeface="Arial"/>
              </a:rPr>
            </a:br>
            <a:r>
              <a:rPr lang="en-US" sz="4400" b="1" dirty="0" smtClean="0">
                <a:solidFill>
                  <a:schemeClr val="accent1"/>
                </a:solidFill>
                <a:latin typeface="Arial"/>
                <a:ea typeface="Arial"/>
                <a:cs typeface="Arial"/>
                <a:sym typeface="Arial"/>
              </a:rPr>
              <a:t/>
            </a:r>
            <a:br>
              <a:rPr lang="en-US" sz="4400" b="1" dirty="0" smtClean="0">
                <a:solidFill>
                  <a:schemeClr val="accent1"/>
                </a:solidFill>
                <a:latin typeface="Arial"/>
                <a:ea typeface="Arial"/>
                <a:cs typeface="Arial"/>
                <a:sym typeface="Arial"/>
              </a:rPr>
            </a:br>
            <a:r>
              <a:rPr lang="en-US" sz="4400" b="1" dirty="0">
                <a:solidFill>
                  <a:schemeClr val="accent1"/>
                </a:solidFill>
                <a:latin typeface="Arial"/>
                <a:ea typeface="Arial"/>
                <a:cs typeface="Arial"/>
                <a:sym typeface="Arial"/>
              </a:rPr>
              <a:t/>
            </a:r>
            <a:br>
              <a:rPr lang="en-US" sz="4400" b="1" dirty="0">
                <a:solidFill>
                  <a:schemeClr val="accent1"/>
                </a:solidFill>
                <a:latin typeface="Arial"/>
                <a:ea typeface="Arial"/>
                <a:cs typeface="Arial"/>
                <a:sym typeface="Arial"/>
              </a:rPr>
            </a:br>
            <a:r>
              <a:rPr lang="en-US" sz="4400" b="1" dirty="0" smtClean="0">
                <a:solidFill>
                  <a:schemeClr val="accent6"/>
                </a:solidFill>
                <a:latin typeface="Arial"/>
                <a:ea typeface="Arial"/>
                <a:cs typeface="Arial"/>
                <a:sym typeface="Arial"/>
              </a:rPr>
              <a:t>GitHub </a:t>
            </a:r>
            <a:r>
              <a:rPr lang="en-US" sz="4400" b="1" dirty="0">
                <a:solidFill>
                  <a:schemeClr val="accent6"/>
                </a:solidFill>
                <a:latin typeface="Arial"/>
                <a:ea typeface="Arial"/>
                <a:cs typeface="Arial"/>
                <a:sym typeface="Arial"/>
              </a:rPr>
              <a:t>Link</a:t>
            </a:r>
            <a:endParaRPr dirty="0">
              <a:solidFill>
                <a:schemeClr val="accent6"/>
              </a:solidFill>
            </a:endParaRPr>
          </a:p>
        </p:txBody>
      </p:sp>
      <p:sp>
        <p:nvSpPr>
          <p:cNvPr id="129" name="Google Shape;129;p18"/>
          <p:cNvSpPr txBox="1">
            <a:spLocks noGrp="1"/>
          </p:cNvSpPr>
          <p:nvPr>
            <p:ph type="subTitle" idx="1"/>
          </p:nvPr>
        </p:nvSpPr>
        <p:spPr>
          <a:xfrm>
            <a:off x="616641" y="2328698"/>
            <a:ext cx="11152682" cy="830139"/>
          </a:xfrm>
          <a:prstGeom prst="rect">
            <a:avLst/>
          </a:prstGeom>
          <a:noFill/>
          <a:ln>
            <a:noFill/>
          </a:ln>
        </p:spPr>
        <p:txBody>
          <a:bodyPr spcFirstLastPara="1" wrap="square" lIns="91425" tIns="45700" rIns="91425" bIns="45700" anchor="t" anchorCtr="0">
            <a:normAutofit/>
          </a:bodyPr>
          <a:lstStyle/>
          <a:p>
            <a:pPr lvl="0">
              <a:spcBef>
                <a:spcPts val="0"/>
              </a:spcBef>
              <a:buSzPts val="2600"/>
            </a:pPr>
            <a:r>
              <a:rPr lang="en-US" sz="2600" dirty="0">
                <a:latin typeface="Arial"/>
                <a:ea typeface="Arial"/>
                <a:cs typeface="Arial"/>
                <a:sym typeface="Arial"/>
              </a:rPr>
              <a:t>https://github.com/NITHIYPRAKASH/Au810021114313-NITHIYAPRAKASH-S</a:t>
            </a:r>
            <a:endParaRPr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
        <p:nvSpPr>
          <p:cNvPr id="2" name="Rectangle 1"/>
          <p:cNvSpPr/>
          <p:nvPr/>
        </p:nvSpPr>
        <p:spPr>
          <a:xfrm>
            <a:off x="4798123" y="3408610"/>
            <a:ext cx="2892138" cy="584775"/>
          </a:xfrm>
          <a:prstGeom prst="rect">
            <a:avLst/>
          </a:prstGeom>
        </p:spPr>
        <p:txBody>
          <a:bodyPr wrap="none">
            <a:spAutoFit/>
          </a:bodyPr>
          <a:lstStyle/>
          <a:p>
            <a:r>
              <a:rPr lang="en-US" sz="3200" b="1" dirty="0" smtClean="0">
                <a:solidFill>
                  <a:schemeClr val="accent6"/>
                </a:solidFill>
              </a:rPr>
              <a:t>YouTube </a:t>
            </a:r>
            <a:r>
              <a:rPr lang="en-US" sz="3200" b="1" dirty="0">
                <a:solidFill>
                  <a:schemeClr val="accent6"/>
                </a:solidFill>
              </a:rPr>
              <a:t>Link</a:t>
            </a:r>
            <a:endParaRPr lang="en-US" sz="3200" dirty="0"/>
          </a:p>
        </p:txBody>
      </p:sp>
      <p:sp>
        <p:nvSpPr>
          <p:cNvPr id="3" name="Rectangle 2"/>
          <p:cNvSpPr/>
          <p:nvPr/>
        </p:nvSpPr>
        <p:spPr>
          <a:xfrm>
            <a:off x="3325092" y="4101361"/>
            <a:ext cx="6096000" cy="369332"/>
          </a:xfrm>
          <a:prstGeom prst="rect">
            <a:avLst/>
          </a:prstGeom>
        </p:spPr>
        <p:txBody>
          <a:bodyPr>
            <a:spAutoFit/>
          </a:bodyPr>
          <a:lstStyle/>
          <a:p>
            <a:pPr lvl="0">
              <a:buSzPts val="2600"/>
            </a:pPr>
            <a:r>
              <a:rPr lang="en-US" sz="1800" dirty="0"/>
              <a:t>https://youtu.be/rpyaG5-p-js?si=T_N8B8A9bedb_8Sg</a:t>
            </a:r>
            <a:endParaRPr lang="en-US" sz="1800"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358620"/>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2400" b="1" dirty="0">
                <a:solidFill>
                  <a:schemeClr val="accent6"/>
                </a:solidFill>
                <a:latin typeface="Arial"/>
                <a:ea typeface="Arial"/>
                <a:cs typeface="Arial"/>
                <a:sym typeface="Arial"/>
              </a:rPr>
              <a:t>Project Demo(Recorded Video)</a:t>
            </a:r>
            <a:endParaRPr sz="2400" dirty="0">
              <a:solidFill>
                <a:schemeClr val="accent6"/>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2" name="nithi  video">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931775" y="1238973"/>
            <a:ext cx="10238510" cy="5253902"/>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dirty="0">
                <a:solidFill>
                  <a:schemeClr val="accent6"/>
                </a:solidFill>
                <a:latin typeface="Arial"/>
                <a:ea typeface="Arial"/>
                <a:cs typeface="Arial"/>
                <a:sym typeface="Arial"/>
              </a:rPr>
              <a:t>Conclusion</a:t>
            </a:r>
            <a:endParaRPr dirty="0">
              <a:solidFill>
                <a:schemeClr val="accent6"/>
              </a:solidFill>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dirty="0">
                <a:latin typeface="Arial"/>
                <a:ea typeface="Arial"/>
                <a:cs typeface="Arial"/>
                <a:sym typeface="Arial"/>
              </a:rPr>
              <a:t>Implementing an end-to-end data project with </a:t>
            </a:r>
            <a:r>
              <a:rPr lang="en-US" sz="2600" dirty="0" err="1">
                <a:latin typeface="Arial"/>
                <a:ea typeface="Arial"/>
                <a:cs typeface="Arial"/>
                <a:sym typeface="Arial"/>
              </a:rPr>
              <a:t>ChatGPT</a:t>
            </a:r>
            <a:r>
              <a:rPr lang="en-US" sz="2600" dirty="0">
                <a:latin typeface="Arial"/>
                <a:ea typeface="Arial"/>
                <a:cs typeface="Arial"/>
                <a:sym typeface="Arial"/>
              </a:rPr>
              <a: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dirty="0"/>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dirty="0">
                <a:solidFill>
                  <a:schemeClr val="accent6"/>
                </a:solidFill>
                <a:latin typeface="Arial"/>
                <a:ea typeface="Arial"/>
                <a:cs typeface="Arial"/>
                <a:sym typeface="Arial"/>
              </a:rPr>
              <a:t>Future Scope</a:t>
            </a:r>
            <a:endParaRPr dirty="0">
              <a:solidFill>
                <a:schemeClr val="accent6"/>
              </a:solidFill>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dirty="0">
                <a:latin typeface="Arial"/>
                <a:ea typeface="Arial"/>
                <a:cs typeface="Arial"/>
                <a:sym typeface="Arial"/>
              </a:rPr>
              <a:t>In the future, leveraging </a:t>
            </a:r>
            <a:r>
              <a:rPr lang="en-US" dirty="0" err="1">
                <a:latin typeface="Arial"/>
                <a:ea typeface="Arial"/>
                <a:cs typeface="Arial"/>
                <a:sym typeface="Arial"/>
              </a:rPr>
              <a:t>ChatGPT</a:t>
            </a:r>
            <a:r>
              <a:rPr lang="en-US" dirty="0">
                <a:latin typeface="Arial"/>
                <a:ea typeface="Arial"/>
                <a:cs typeface="Arial"/>
                <a:sym typeface="Arial"/>
              </a:rPr>
              <a: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a:t>
            </a:r>
            <a:r>
              <a:rPr lang="en-US" dirty="0" err="1">
                <a:latin typeface="Arial"/>
                <a:ea typeface="Arial"/>
                <a:cs typeface="Arial"/>
                <a:sym typeface="Arial"/>
              </a:rPr>
              <a:t>ChatGPT</a:t>
            </a:r>
            <a:r>
              <a:rPr lang="en-US" dirty="0">
                <a:latin typeface="Arial"/>
                <a:ea typeface="Arial"/>
                <a:cs typeface="Arial"/>
                <a:sym typeface="Arial"/>
              </a:rPr>
              <a:t> in loan management holds great promise for innovation and financial inclusion.</a:t>
            </a:r>
            <a:endParaRPr sz="2000" dirty="0"/>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173</TotalTime>
  <Words>531</Words>
  <Application>Microsoft Office PowerPoint</Application>
  <PresentationFormat>Widescreen</PresentationFormat>
  <Paragraphs>53</Paragraphs>
  <Slides>11</Slides>
  <Notes>11</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Arial Narrow</vt:lpstr>
      <vt:lpstr>Calibri</vt:lpstr>
      <vt:lpstr>Times New Roman</vt:lpstr>
      <vt:lpstr>Office Theme</vt:lpstr>
      <vt:lpstr>“An End-to-End Data Science Project with ChatGPT”</vt:lpstr>
      <vt:lpstr> OUTLINE:</vt:lpstr>
      <vt:lpstr>Problem Statement</vt:lpstr>
      <vt:lpstr>Proposed Solution</vt:lpstr>
      <vt:lpstr>Algorithm &amp; Deployment</vt:lpstr>
      <vt:lpstr>      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dc:creator>HARI</dc:creator>
  <cp:lastModifiedBy>Windows User</cp:lastModifiedBy>
  <cp:revision>11</cp:revision>
  <dcterms:modified xsi:type="dcterms:W3CDTF">2024-04-24T17:49:06Z</dcterms:modified>
</cp:coreProperties>
</file>